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6" r:id="rId3"/>
    <p:sldId id="283" r:id="rId4"/>
    <p:sldId id="284" r:id="rId5"/>
    <p:sldId id="285" r:id="rId6"/>
    <p:sldId id="286" r:id="rId7"/>
    <p:sldId id="287" r:id="rId8"/>
    <p:sldId id="288" r:id="rId9"/>
    <p:sldId id="28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499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548" autoAdjust="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B819CE4-DC26-4E65-B02A-676A64F82D40}" type="datetimeFigureOut">
              <a:rPr lang="en-US" smtClean="0"/>
              <a:pPr/>
              <a:t>09/12/2020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3AAD0BB-BA5C-4E7D-909E-4526BB2D6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09800"/>
            <a:ext cx="9144000" cy="2590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AR CENA" pitchFamily="2" charset="0"/>
              </a:rPr>
              <a:t>Shri</a:t>
            </a:r>
            <a:r>
              <a:rPr lang="en-US" sz="3600" b="1" dirty="0" smtClean="0">
                <a:solidFill>
                  <a:schemeClr val="tx1"/>
                </a:solidFill>
                <a:latin typeface="AR CENA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 CENA" pitchFamily="2" charset="0"/>
              </a:rPr>
              <a:t>Amolak</a:t>
            </a:r>
            <a:r>
              <a:rPr lang="en-US" sz="3600" b="1" dirty="0" smtClean="0">
                <a:solidFill>
                  <a:schemeClr val="tx1"/>
                </a:solidFill>
                <a:latin typeface="AR CENA" pitchFamily="2" charset="0"/>
              </a:rPr>
              <a:t> Jain </a:t>
            </a:r>
            <a:r>
              <a:rPr lang="en-US" sz="3600" b="1" dirty="0" err="1" smtClean="0">
                <a:solidFill>
                  <a:schemeClr val="tx1"/>
                </a:solidFill>
                <a:latin typeface="AR CENA" pitchFamily="2" charset="0"/>
              </a:rPr>
              <a:t>Vidya</a:t>
            </a:r>
            <a:r>
              <a:rPr lang="en-US" sz="3600" b="1" dirty="0" smtClean="0">
                <a:solidFill>
                  <a:schemeClr val="tx1"/>
                </a:solidFill>
                <a:latin typeface="AR CENA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 CENA" pitchFamily="2" charset="0"/>
              </a:rPr>
              <a:t>Prasarak</a:t>
            </a:r>
            <a:r>
              <a:rPr lang="en-US" sz="3600" b="1" dirty="0" smtClean="0">
                <a:solidFill>
                  <a:schemeClr val="tx1"/>
                </a:solidFill>
                <a:latin typeface="AR CENA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 CENA" pitchFamily="2" charset="0"/>
              </a:rPr>
              <a:t>Mandal’s</a:t>
            </a:r>
            <a:r>
              <a:rPr lang="en-US" sz="3600" dirty="0" smtClean="0">
                <a:solidFill>
                  <a:schemeClr val="tx1"/>
                </a:solidFill>
                <a:latin typeface="AR CENA" pitchFamily="2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AR CENA" pitchFamily="2" charset="0"/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 </a:t>
            </a:r>
            <a:r>
              <a:rPr lang="en-US" sz="3600" b="1" dirty="0" err="1" smtClean="0">
                <a:solidFill>
                  <a:schemeClr val="tx1"/>
                </a:solidFill>
                <a:latin typeface="Arial Rounded MT Bold" pitchFamily="34" charset="0"/>
              </a:rPr>
              <a:t>S.K.Gandhi</a:t>
            </a:r>
            <a:r>
              <a:rPr lang="en-US" sz="3600" b="1" dirty="0" smtClean="0">
                <a:solidFill>
                  <a:schemeClr val="tx1"/>
                </a:solidFill>
                <a:latin typeface="Arial Rounded MT Bold" pitchFamily="34" charset="0"/>
              </a:rPr>
              <a:t> Arts, </a:t>
            </a:r>
            <a:r>
              <a:rPr lang="en-US" sz="3600" b="1" dirty="0" err="1" smtClean="0">
                <a:solidFill>
                  <a:schemeClr val="tx1"/>
                </a:solidFill>
                <a:latin typeface="Arial Rounded MT Bold" pitchFamily="34" charset="0"/>
              </a:rPr>
              <a:t>P.H.Gandhi</a:t>
            </a:r>
            <a:r>
              <a:rPr lang="en-US" sz="3600" b="1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 Rounded MT Bold" pitchFamily="34" charset="0"/>
              </a:rPr>
              <a:t>Com.and</a:t>
            </a:r>
            <a:r>
              <a:rPr lang="en-US" sz="3600" b="1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 Rounded MT Bold" pitchFamily="34" charset="0"/>
              </a:rPr>
              <a:t>Amolak</a:t>
            </a:r>
            <a:r>
              <a:rPr lang="en-US" sz="3600" b="1" dirty="0" smtClean="0">
                <a:solidFill>
                  <a:schemeClr val="tx1"/>
                </a:solidFill>
                <a:latin typeface="Arial Rounded MT Bold" pitchFamily="34" charset="0"/>
              </a:rPr>
              <a:t> Science College, </a:t>
            </a:r>
            <a:r>
              <a:rPr lang="en-US" sz="3600" b="1" dirty="0" err="1" smtClean="0">
                <a:solidFill>
                  <a:schemeClr val="tx1"/>
                </a:solidFill>
                <a:latin typeface="Arial Rounded MT Bold" pitchFamily="34" charset="0"/>
              </a:rPr>
              <a:t>Kada</a:t>
            </a:r>
            <a:r>
              <a:rPr lang="en-US" sz="3600" b="1" dirty="0" smtClean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 Rounded MT Bold" pitchFamily="34" charset="0"/>
              </a:rPr>
              <a:t>Tq.Ashti</a:t>
            </a:r>
            <a:r>
              <a:rPr lang="en-US" sz="3600" b="1" dirty="0" smtClean="0">
                <a:solidFill>
                  <a:schemeClr val="tx1"/>
                </a:solidFill>
                <a:latin typeface="Arial Rounded MT Bold" pitchFamily="34" charset="0"/>
              </a:rPr>
              <a:t>,  Dist. </a:t>
            </a:r>
            <a:r>
              <a:rPr lang="en-US" sz="3600" b="1" dirty="0" err="1" smtClean="0">
                <a:solidFill>
                  <a:schemeClr val="tx1"/>
                </a:solidFill>
                <a:latin typeface="Arial Rounded MT Bold" pitchFamily="34" charset="0"/>
              </a:rPr>
              <a:t>Beed</a:t>
            </a:r>
            <a:r>
              <a:rPr lang="en-US" sz="3600" b="1" dirty="0" smtClean="0">
                <a:solidFill>
                  <a:schemeClr val="tx1"/>
                </a:solidFill>
                <a:latin typeface="Arial Rounded MT Bold" pitchFamily="34" charset="0"/>
              </a:rPr>
              <a:t>  Pin-414202</a:t>
            </a:r>
            <a:endParaRPr lang="en-US" sz="36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181600"/>
            <a:ext cx="7086600" cy="914400"/>
          </a:xfrm>
        </p:spPr>
        <p:txBody>
          <a:bodyPr>
            <a:normAutofit fontScale="85000"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en-US" sz="4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ECONOMICS DEPARTMENT</a:t>
            </a:r>
          </a:p>
          <a:p>
            <a:pPr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://www.gandhicollegekada.org/images/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52400"/>
            <a:ext cx="3352800" cy="2105025"/>
          </a:xfrm>
          <a:prstGeom prst="rect">
            <a:avLst/>
          </a:prstGeom>
          <a:noFill/>
        </p:spPr>
      </p:pic>
      <p:sp>
        <p:nvSpPr>
          <p:cNvPr id="5" name="Right Arrow 4"/>
          <p:cNvSpPr/>
          <p:nvPr/>
        </p:nvSpPr>
        <p:spPr>
          <a:xfrm>
            <a:off x="7620000" y="6172200"/>
            <a:ext cx="1676400" cy="6858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0000"/>
                </a:solidFill>
              </a:rPr>
              <a:t>Lecture 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8600"/>
            <a:ext cx="7772400" cy="3124200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S.Y.B.A</a:t>
            </a:r>
            <a:r>
              <a:rPr lang="en-US" sz="4400" b="1" dirty="0" smtClean="0">
                <a:solidFill>
                  <a:srgbClr val="FF0000"/>
                </a:solidFill>
              </a:rPr>
              <a:t>. ECONOMICS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(Revised Syllabus)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Semester-III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PAPER –</a:t>
            </a:r>
            <a:r>
              <a:rPr lang="en-US" sz="4400" b="1" dirty="0" smtClean="0">
                <a:solidFill>
                  <a:srgbClr val="FF0000"/>
                </a:solidFill>
              </a:rPr>
              <a:t>ECO-105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5638800"/>
            <a:ext cx="63246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PROF : Dr. ASHOK KORADE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43000" y="3352800"/>
            <a:ext cx="70104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/>
              <a:t>MACRO </a:t>
            </a:r>
            <a:r>
              <a:rPr lang="en-US" sz="4400" b="1" dirty="0" smtClean="0"/>
              <a:t>ECONOMICS</a:t>
            </a:r>
          </a:p>
          <a:p>
            <a:pPr algn="ctr"/>
            <a:r>
              <a:rPr lang="en-US" sz="4400" b="1" dirty="0" err="1" smtClean="0"/>
              <a:t>स्</a:t>
            </a:r>
            <a:r>
              <a:rPr lang="en-US" sz="4400" b="1" dirty="0" err="1" smtClean="0"/>
              <a:t>थुल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अर्थशास्त्र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991600" cy="6019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002060"/>
                </a:solidFill>
              </a:rPr>
              <a:t>OBJECTIVES</a:t>
            </a:r>
            <a:r>
              <a:rPr lang="en-US" sz="2000" b="1" dirty="0" smtClean="0">
                <a:solidFill>
                  <a:srgbClr val="002060"/>
                </a:solidFill>
              </a:rPr>
              <a:t>: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	This paper of Macro Economics is designed to make undergraduate students aware of the basic theoretical framework underlying the field of Macro Economics. </a:t>
            </a:r>
          </a:p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002060"/>
                </a:solidFill>
              </a:rPr>
              <a:t>Unit I – Introduction </a:t>
            </a:r>
            <a:endParaRPr lang="en-US" sz="20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1.1 Macro Economics – Definition, nature and Scope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1.2 Importance and Limitation of Macro Economics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1.3 Difference between Macro and Micro Economics </a:t>
            </a:r>
          </a:p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002060"/>
                </a:solidFill>
              </a:rPr>
              <a:t>Unit –II National Income </a:t>
            </a:r>
            <a:endParaRPr lang="en-US" sz="20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2.1 National Income – Definition and various concepts.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2.2 Significance and circular flow of national income </a:t>
            </a:r>
          </a:p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002060"/>
                </a:solidFill>
              </a:rPr>
              <a:t>Unit </a:t>
            </a:r>
            <a:r>
              <a:rPr lang="en-US" sz="2000" b="1" dirty="0" smtClean="0">
                <a:solidFill>
                  <a:srgbClr val="002060"/>
                </a:solidFill>
              </a:rPr>
              <a:t>–III – Theory of Money : </a:t>
            </a:r>
            <a:endParaRPr lang="en-US" sz="20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3.1 Value of money and its measurement.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3.2 Index Number.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3.3 Quantitative Theory of Money, Fisher’s approach.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.</a:t>
            </a:r>
            <a:r>
              <a:rPr lang="en-US" sz="2000" dirty="0" smtClean="0">
                <a:solidFill>
                  <a:srgbClr val="002060"/>
                </a:solidFill>
              </a:rPr>
              <a:t>3 Measurement and difficulties in measuring national income. 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239000" cy="7010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SYLLABUS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Unit </a:t>
            </a:r>
            <a:r>
              <a:rPr lang="en-US" sz="2400" b="1" dirty="0" smtClean="0">
                <a:solidFill>
                  <a:srgbClr val="002060"/>
                </a:solidFill>
              </a:rPr>
              <a:t>IV – Output and Employment :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4.1 Classical theories of employment.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4.2 Keynesian theory of employment – aggregate demand function, aggregate supply function, Principle of effective demand.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4.3 Consumption function – concept, Keynesian Psychological law of consumption average and marginal propensity to consume. 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Unit V – Theory of Trade Cycles : 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5.1 Nature and characteristics of trade cycles.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5.2 </a:t>
            </a:r>
            <a:r>
              <a:rPr lang="en-US" sz="2400" dirty="0" err="1" smtClean="0">
                <a:solidFill>
                  <a:srgbClr val="002060"/>
                </a:solidFill>
              </a:rPr>
              <a:t>Hawtrey’s</a:t>
            </a:r>
            <a:r>
              <a:rPr lang="en-US" sz="2400" dirty="0" smtClean="0">
                <a:solidFill>
                  <a:srgbClr val="002060"/>
                </a:solidFill>
              </a:rPr>
              <a:t> monetary theory, Hayek’s over investment theory, Keynesian view on trade cycles.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5.3 Control of trade cycles </a:t>
            </a:r>
            <a:r>
              <a:rPr lang="en-US" sz="2400" dirty="0" smtClean="0">
                <a:solidFill>
                  <a:srgbClr val="002060"/>
                </a:solidFill>
              </a:rPr>
              <a:t> monetary </a:t>
            </a:r>
            <a:r>
              <a:rPr lang="en-US" sz="2400" dirty="0" smtClean="0">
                <a:solidFill>
                  <a:srgbClr val="002060"/>
                </a:solidFill>
              </a:rPr>
              <a:t>and fiscal measures. </a:t>
            </a:r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239000" cy="7010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SYLLABUS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257800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अर्थशास्त्रामध्ये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राष्ट्रीय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उत्पन्नाच्या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अभ्यासाला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महत्त्वाचे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स्थान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प्राप्त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रुप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देण्यामध्ये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जे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एम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किन्स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अर्थशास्त्रज्ञाचा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सिंहाचा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वाटा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आहे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यावरुन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आपल्या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लक्षात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येईल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की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राष्ट्रीय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उत्पन्नाच्या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अभ्यासाला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प्रामुख्याने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विसाव्या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शतकात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महत्व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प्राप्त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झाले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अनेक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अर्थशास्त्रज्ञांनी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राष्ट्रीय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उत्पन्नाच्या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अभ्यासाला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महत्व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दिले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en-US" dirty="0" err="1" smtClean="0">
                <a:solidFill>
                  <a:srgbClr val="002060"/>
                </a:solidFill>
              </a:rPr>
              <a:t>अर्थव्यवस्थेतील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एकूण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उत्पादन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रोजगार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पातळी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गुंतवणुक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पातळी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किंमत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पातळी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याला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अनन्यसाधारण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महत्व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आहे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हे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सर्व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चल</a:t>
            </a:r>
            <a:r>
              <a:rPr lang="en-US" dirty="0" smtClean="0">
                <a:solidFill>
                  <a:srgbClr val="002060"/>
                </a:solidFill>
              </a:rPr>
              <a:t>- </a:t>
            </a:r>
            <a:r>
              <a:rPr lang="en-US" dirty="0" err="1" smtClean="0">
                <a:solidFill>
                  <a:srgbClr val="002060"/>
                </a:solidFill>
              </a:rPr>
              <a:t>घटक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कसे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ठरतात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याचे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समग्र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ज्ञान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किंवा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अभ्यास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होण्यासाठी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राष्ट्रीय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उत्पन्नाचे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लेखांकन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किंवा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मापन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एक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आवश्यक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पायरी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समजली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जाते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7030A0"/>
                </a:solidFill>
              </a:rPr>
              <a:t>प्रस्तावना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sz="3200" dirty="0" err="1" smtClean="0">
                <a:solidFill>
                  <a:srgbClr val="002060"/>
                </a:solidFill>
              </a:rPr>
              <a:t>विविध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अर्थतज्ञांनी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अर्थशास्त्राच्या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व्याख्या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दिललेल्या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आहेत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</a:p>
          <a:p>
            <a:pPr lvl="0" algn="just"/>
            <a:r>
              <a:rPr lang="en-US" sz="3200" b="1" dirty="0" err="1" smtClean="0">
                <a:solidFill>
                  <a:srgbClr val="002060"/>
                </a:solidFill>
              </a:rPr>
              <a:t>प्रो</a:t>
            </a:r>
            <a:r>
              <a:rPr lang="en-US" sz="3200" b="1" dirty="0" smtClean="0">
                <a:solidFill>
                  <a:srgbClr val="002060"/>
                </a:solidFill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</a:rPr>
              <a:t>जे</a:t>
            </a:r>
            <a:r>
              <a:rPr lang="en-US" sz="3200" b="1" dirty="0" smtClean="0">
                <a:solidFill>
                  <a:srgbClr val="002060"/>
                </a:solidFill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</a:rPr>
              <a:t>एल</a:t>
            </a:r>
            <a:r>
              <a:rPr lang="en-US" sz="3200" b="1" dirty="0" smtClean="0">
                <a:solidFill>
                  <a:srgbClr val="002060"/>
                </a:solidFill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</a:rPr>
              <a:t>हॅन्सन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– </a:t>
            </a:r>
            <a:r>
              <a:rPr lang="en-US" sz="3200" dirty="0" err="1" smtClean="0">
                <a:solidFill>
                  <a:srgbClr val="002060"/>
                </a:solidFill>
              </a:rPr>
              <a:t>एकूण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रोजगार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</a:rPr>
              <a:t>एकूण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बचत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आणि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एकूण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भांडवल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गुंतवणुक</a:t>
            </a:r>
            <a:r>
              <a:rPr lang="en-US" sz="3200" dirty="0" smtClean="0">
                <a:solidFill>
                  <a:srgbClr val="002060"/>
                </a:solidFill>
              </a:rPr>
              <a:t> व </a:t>
            </a:r>
            <a:r>
              <a:rPr lang="en-US" sz="3200" dirty="0" err="1" smtClean="0">
                <a:solidFill>
                  <a:srgbClr val="002060"/>
                </a:solidFill>
              </a:rPr>
              <a:t>राष्ट्रीय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उत्पन्न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यांच्या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सारख्या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मोठया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समच्चयातील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संबंधांचा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विचार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करणारी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अर्थशास्त्राची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शाखा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म्हणजे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स्थुल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अर्थशास्त्र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होय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</a:p>
          <a:p>
            <a:pPr lvl="0" algn="just"/>
            <a:r>
              <a:rPr lang="en-US" sz="3200" b="1" dirty="0" err="1" smtClean="0">
                <a:solidFill>
                  <a:srgbClr val="002060"/>
                </a:solidFill>
              </a:rPr>
              <a:t>प्रो.गार्डनर</a:t>
            </a:r>
            <a:r>
              <a:rPr lang="en-US" sz="3200" b="1" dirty="0" smtClean="0">
                <a:solidFill>
                  <a:srgbClr val="002060"/>
                </a:solidFill>
              </a:rPr>
              <a:t> ॲ</a:t>
            </a:r>
            <a:r>
              <a:rPr lang="en-US" sz="3200" b="1" dirty="0" err="1" smtClean="0">
                <a:solidFill>
                  <a:srgbClr val="002060"/>
                </a:solidFill>
              </a:rPr>
              <a:t>कली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– </a:t>
            </a:r>
            <a:r>
              <a:rPr lang="en-US" sz="3200" dirty="0" err="1" smtClean="0">
                <a:solidFill>
                  <a:srgbClr val="002060"/>
                </a:solidFill>
              </a:rPr>
              <a:t>स्थुल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अर्थशास्त्र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हे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मोठया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प्रमाणावरील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आर्थीक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व्यवहाराचा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विचार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करीत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असते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</a:rPr>
              <a:t>ते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आर्थीक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जिवनाच्या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सर्वव्यापी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आकारमानाशी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संबंधित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असते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</a:rPr>
              <a:t>रुपकांचा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उपयोग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करावयाचा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झाल्यास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असे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म्हणता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येईल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की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असे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अर्थशास्त्र</a:t>
            </a:r>
            <a:r>
              <a:rPr lang="en-US" sz="3200" dirty="0" smtClean="0">
                <a:solidFill>
                  <a:srgbClr val="002060"/>
                </a:solidFill>
              </a:rPr>
              <a:t>  </a:t>
            </a:r>
            <a:r>
              <a:rPr lang="en-US" sz="3200" dirty="0" err="1" smtClean="0">
                <a:solidFill>
                  <a:srgbClr val="002060"/>
                </a:solidFill>
              </a:rPr>
              <a:t>ज्या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वृक्षाचे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अरण्य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झालेले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असते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त्याचा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विचार</a:t>
            </a:r>
            <a:r>
              <a:rPr lang="en-US" sz="3200" dirty="0" smtClean="0">
                <a:solidFill>
                  <a:srgbClr val="002060"/>
                </a:solidFill>
              </a:rPr>
              <a:t> न </a:t>
            </a:r>
            <a:r>
              <a:rPr lang="en-US" sz="3200" dirty="0" err="1" smtClean="0">
                <a:solidFill>
                  <a:srgbClr val="002060"/>
                </a:solidFill>
              </a:rPr>
              <a:t>करता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त्या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अरण्याच्या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स्वतंत्ररित्या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अभ्यास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करित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असते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  <a:endParaRPr lang="en-US" sz="3200" dirty="0" smtClean="0">
              <a:solidFill>
                <a:srgbClr val="002060"/>
              </a:solidFill>
            </a:endParaRPr>
          </a:p>
          <a:p>
            <a:pPr algn="just"/>
            <a:r>
              <a:rPr lang="en-US" sz="3600" dirty="0" err="1" smtClean="0">
                <a:solidFill>
                  <a:srgbClr val="002060"/>
                </a:solidFill>
              </a:rPr>
              <a:t>एकंदरीत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अर्थव्यवस्थेतील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घटकांचा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व्यापक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दृष्टीने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अभ्यास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करणारे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शास्त्र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म्हणजेच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स्थुल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अर्थशास्त्र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होय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</a:p>
          <a:p>
            <a:pPr lvl="0" algn="just"/>
            <a:endParaRPr lang="en-US" sz="3200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err="1" smtClean="0">
                <a:solidFill>
                  <a:srgbClr val="7030A0"/>
                </a:solidFill>
              </a:rPr>
              <a:t>स्थुल</a:t>
            </a:r>
            <a:r>
              <a:rPr lang="en-US" sz="4400" dirty="0" smtClean="0">
                <a:solidFill>
                  <a:srgbClr val="7030A0"/>
                </a:solidFill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</a:rPr>
              <a:t>अर्थशास्त्र</a:t>
            </a:r>
            <a:r>
              <a:rPr lang="en-US" sz="4400" dirty="0" smtClean="0">
                <a:solidFill>
                  <a:srgbClr val="7030A0"/>
                </a:solidFill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</a:rPr>
              <a:t>म्हणजे</a:t>
            </a:r>
            <a:r>
              <a:rPr lang="en-US" sz="4400" dirty="0" smtClean="0">
                <a:solidFill>
                  <a:srgbClr val="7030A0"/>
                </a:solidFill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</a:rPr>
              <a:t>काय</a:t>
            </a:r>
            <a:r>
              <a:rPr lang="en-US" sz="4400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व्याख्या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19200"/>
            <a:ext cx="8458200" cy="53340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अर्थशास्त्राची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व्याप्ती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म्हणजे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त्यामध्ये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कोणकोणत्या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विषयाचा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अभ्यास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केला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जातो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सांगणे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होय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अर्थव्यवस्थेतील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आर्थिक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व्यवहाराची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पातळी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कशी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निश्चित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होते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आणि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पातळीवर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मागणी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पुरवठयाचा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समतोल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कसा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निश्चित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होतो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याचे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विवेचन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खरा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अर्थशास्त्राचा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विषय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होय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मागणी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पुरवठयाच्या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समतोलाच्या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अनुष्ंगाने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उपस्थित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होणाऱ्या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पुढील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प्रश्नांचा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अभ्यास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अर्थशास्त्रात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केला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जातो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</a:p>
          <a:p>
            <a:pPr lvl="0"/>
            <a:r>
              <a:rPr lang="en-US" dirty="0" err="1" smtClean="0">
                <a:solidFill>
                  <a:srgbClr val="002060"/>
                </a:solidFill>
              </a:rPr>
              <a:t>एकूण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उत्पन्न</a:t>
            </a:r>
            <a:r>
              <a:rPr lang="en-US" dirty="0" smtClean="0">
                <a:solidFill>
                  <a:srgbClr val="002060"/>
                </a:solidFill>
              </a:rPr>
              <a:t> व </a:t>
            </a:r>
            <a:r>
              <a:rPr lang="en-US" dirty="0" err="1" smtClean="0">
                <a:solidFill>
                  <a:srgbClr val="002060"/>
                </a:solidFill>
              </a:rPr>
              <a:t>एकूण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रोजगार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यांची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पातळी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काय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ठरेल</a:t>
            </a:r>
            <a:r>
              <a:rPr lang="en-US" dirty="0" smtClean="0">
                <a:solidFill>
                  <a:srgbClr val="002060"/>
                </a:solidFill>
              </a:rPr>
              <a:t> . </a:t>
            </a:r>
          </a:p>
          <a:p>
            <a:pPr lvl="0"/>
            <a:r>
              <a:rPr lang="en-US" dirty="0" err="1" smtClean="0">
                <a:solidFill>
                  <a:srgbClr val="002060"/>
                </a:solidFill>
              </a:rPr>
              <a:t>पैशाची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मागणी</a:t>
            </a:r>
            <a:r>
              <a:rPr lang="en-US" dirty="0" smtClean="0">
                <a:solidFill>
                  <a:srgbClr val="002060"/>
                </a:solidFill>
              </a:rPr>
              <a:t> व </a:t>
            </a:r>
            <a:r>
              <a:rPr lang="en-US" dirty="0" err="1" smtClean="0">
                <a:solidFill>
                  <a:srgbClr val="002060"/>
                </a:solidFill>
              </a:rPr>
              <a:t>पैशाचा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पुरवठा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याचा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समतोल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राहील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का</a:t>
            </a:r>
            <a:r>
              <a:rPr lang="en-US" dirty="0" smtClean="0">
                <a:solidFill>
                  <a:srgbClr val="002060"/>
                </a:solidFill>
              </a:rPr>
              <a:t> ? </a:t>
            </a:r>
          </a:p>
          <a:p>
            <a:pPr lvl="0"/>
            <a:r>
              <a:rPr lang="en-US" dirty="0" err="1" smtClean="0">
                <a:solidFill>
                  <a:srgbClr val="002060"/>
                </a:solidFill>
              </a:rPr>
              <a:t>उत्पन्न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पातळी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वाढेल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का</a:t>
            </a:r>
            <a:r>
              <a:rPr lang="en-US" dirty="0" smtClean="0">
                <a:solidFill>
                  <a:srgbClr val="002060"/>
                </a:solidFill>
              </a:rPr>
              <a:t> ?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>
                <a:solidFill>
                  <a:srgbClr val="7030A0"/>
                </a:solidFill>
              </a:rPr>
              <a:t>स्थुल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अर्थशास्त्राची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व्याप्ती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pPr lvl="0"/>
            <a:r>
              <a:rPr lang="en-US" dirty="0" err="1" smtClean="0">
                <a:solidFill>
                  <a:srgbClr val="002060"/>
                </a:solidFill>
              </a:rPr>
              <a:t>उत्पन्नाची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वाटणी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योग्य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प्रकारे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होते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काय</a:t>
            </a:r>
            <a:r>
              <a:rPr lang="en-US" dirty="0" smtClean="0">
                <a:solidFill>
                  <a:srgbClr val="002060"/>
                </a:solidFill>
              </a:rPr>
              <a:t> – </a:t>
            </a:r>
            <a:r>
              <a:rPr lang="en-US" dirty="0" err="1" smtClean="0">
                <a:solidFill>
                  <a:srgbClr val="002060"/>
                </a:solidFill>
              </a:rPr>
              <a:t>वरील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उत्तरे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शोधणाऱ्या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अर्थशास्त्राच्या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चार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शाखा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पुढील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प्रमाणे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pPr lvl="0"/>
            <a:r>
              <a:rPr lang="en-US" dirty="0" err="1" smtClean="0">
                <a:solidFill>
                  <a:srgbClr val="002060"/>
                </a:solidFill>
              </a:rPr>
              <a:t>उत्पन्न</a:t>
            </a:r>
            <a:r>
              <a:rPr lang="en-US" dirty="0" smtClean="0">
                <a:solidFill>
                  <a:srgbClr val="002060"/>
                </a:solidFill>
              </a:rPr>
              <a:t> व </a:t>
            </a:r>
            <a:r>
              <a:rPr lang="en-US" dirty="0" err="1" smtClean="0">
                <a:solidFill>
                  <a:srgbClr val="002060"/>
                </a:solidFill>
              </a:rPr>
              <a:t>रोजगार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विषयक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सिध्दांत</a:t>
            </a:r>
            <a:endParaRPr lang="en-US" dirty="0" smtClean="0">
              <a:solidFill>
                <a:srgbClr val="002060"/>
              </a:solidFill>
            </a:endParaRPr>
          </a:p>
          <a:p>
            <a:pPr lvl="0"/>
            <a:r>
              <a:rPr lang="en-US" dirty="0" err="1" smtClean="0">
                <a:solidFill>
                  <a:srgbClr val="002060"/>
                </a:solidFill>
              </a:rPr>
              <a:t>सर्वसामान्य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किंमत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पातळी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बाबातचे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सिध्दांत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pPr lvl="0"/>
            <a:r>
              <a:rPr lang="en-US" dirty="0" err="1" smtClean="0">
                <a:solidFill>
                  <a:srgbClr val="002060"/>
                </a:solidFill>
              </a:rPr>
              <a:t>आर्थिक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विकासाचे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सिध्दांत</a:t>
            </a:r>
            <a:endParaRPr lang="en-US" dirty="0" smtClean="0">
              <a:solidFill>
                <a:srgbClr val="002060"/>
              </a:solidFill>
            </a:endParaRPr>
          </a:p>
          <a:p>
            <a:pPr lvl="0"/>
            <a:r>
              <a:rPr lang="en-US" dirty="0" err="1" smtClean="0">
                <a:solidFill>
                  <a:srgbClr val="002060"/>
                </a:solidFill>
              </a:rPr>
              <a:t>विभाजकाचे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सिध्दांत</a:t>
            </a:r>
            <a:r>
              <a:rPr lang="en-US" dirty="0" smtClean="0">
                <a:solidFill>
                  <a:srgbClr val="002060"/>
                </a:solidFill>
              </a:rPr>
              <a:t> – </a:t>
            </a:r>
            <a:r>
              <a:rPr lang="en-US" dirty="0" err="1" smtClean="0">
                <a:solidFill>
                  <a:srgbClr val="002060"/>
                </a:solidFill>
              </a:rPr>
              <a:t>वरिल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आर्थिक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घटक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आर्थिक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सिध्दांत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आणि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आर्थिक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धोरणे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हीच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स्थुल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अर्थशास्त्राची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व्याप्ती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होय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ती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पुढील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प्रमाणे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दर्शवता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येईल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/>
          <a:lstStyle/>
          <a:p>
            <a:pPr algn="ctr">
              <a:buNone/>
            </a:pPr>
            <a:r>
              <a:rPr lang="en-US" sz="2800" b="1" dirty="0" err="1" smtClean="0">
                <a:solidFill>
                  <a:srgbClr val="002060"/>
                </a:solidFill>
              </a:rPr>
              <a:t>स्थुल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अर्थशास्त्र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572000" y="838200"/>
            <a:ext cx="762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295400"/>
            <a:ext cx="77724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1676400"/>
            <a:ext cx="85811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स्थुल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आर्थिक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घटक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	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स्थुल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अर्थशास्त्र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सिध्दांत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	    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स्थुल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अर्थशास्त्र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धोरणे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6400" y="1371600"/>
            <a:ext cx="45719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1371600"/>
            <a:ext cx="45719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flipH="1">
            <a:off x="7696200" y="1295400"/>
            <a:ext cx="4571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2971800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उत्पन्न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व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रोजगार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सर्व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सामान्य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किंमत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पातळी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आर्थीक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sz="16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विकासाचे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विभाजनाचा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स्थुल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विषयक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सिध्दांत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    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बाबतचे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सिध्दांत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         </a:t>
            </a:r>
            <a:r>
              <a:rPr lang="en-US" sz="1600" b="1" dirty="0" err="1" smtClean="0">
                <a:solidFill>
                  <a:srgbClr val="002060"/>
                </a:solidFill>
                <a:latin typeface="Mangal" pitchFamily="18" charset="0"/>
                <a:ea typeface="Calibri" pitchFamily="34" charset="0"/>
                <a:cs typeface="Mangal" pitchFamily="18" charset="0"/>
              </a:rPr>
              <a:t>सिध्दांत</a:t>
            </a:r>
            <a:r>
              <a:rPr lang="en-US" sz="1600" b="1" dirty="0" smtClean="0">
                <a:solidFill>
                  <a:srgbClr val="002060"/>
                </a:solidFill>
                <a:latin typeface="Mangal" pitchFamily="18" charset="0"/>
                <a:ea typeface="Calibri" pitchFamily="34" charset="0"/>
                <a:cs typeface="Mangal" pitchFamily="18" charset="0"/>
              </a:rPr>
              <a:t>         </a:t>
            </a:r>
            <a:r>
              <a:rPr lang="en-US" sz="1600" b="1" dirty="0" err="1" smtClean="0">
                <a:solidFill>
                  <a:srgbClr val="002060"/>
                </a:solidFill>
                <a:latin typeface="Mangal" pitchFamily="18" charset="0"/>
                <a:ea typeface="Calibri" pitchFamily="34" charset="0"/>
                <a:cs typeface="Mangal" pitchFamily="18" charset="0"/>
              </a:rPr>
              <a:t>सिध्दांत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48200" y="2057400"/>
            <a:ext cx="45719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flipV="1">
            <a:off x="1143000" y="2560318"/>
            <a:ext cx="57912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43000" y="2590800"/>
            <a:ext cx="4571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flipH="1">
            <a:off x="3169917" y="2590800"/>
            <a:ext cx="4571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05400" y="2590800"/>
            <a:ext cx="4571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857999" y="2590800"/>
            <a:ext cx="4571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153400" y="2057400"/>
            <a:ext cx="762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905000" y="3733800"/>
            <a:ext cx="6324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762000" y="4419600"/>
            <a:ext cx="7772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चलनविषयक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धोरण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	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राजकीय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धोरण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	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आंतरराष्ट्रीय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व्यापार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angal" pitchFamily="18" charset="0"/>
              <a:ea typeface="Calibri" pitchFamily="34" charset="0"/>
              <a:cs typeface="Mangal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2060"/>
                </a:solidFill>
                <a:latin typeface="Mangal" pitchFamily="18" charset="0"/>
                <a:ea typeface="Calibri" pitchFamily="34" charset="0"/>
                <a:cs typeface="Mangal" pitchFamily="18" charset="0"/>
              </a:rPr>
              <a:t>                                               </a:t>
            </a:r>
            <a:r>
              <a:rPr lang="en-US" b="1" dirty="0" err="1" smtClean="0">
                <a:solidFill>
                  <a:srgbClr val="002060"/>
                </a:solidFill>
                <a:latin typeface="Mangal" pitchFamily="18" charset="0"/>
                <a:ea typeface="Calibri" pitchFamily="34" charset="0"/>
                <a:cs typeface="Mangal" pitchFamily="18" charset="0"/>
              </a:rPr>
              <a:t>विषयक</a:t>
            </a:r>
            <a:r>
              <a:rPr lang="en-US" b="1" dirty="0" smtClean="0">
                <a:solidFill>
                  <a:srgbClr val="002060"/>
                </a:solidFill>
                <a:latin typeface="Mangal" pitchFamily="18" charset="0"/>
                <a:ea typeface="Calibri" pitchFamily="34" charset="0"/>
                <a:cs typeface="Mangal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Mangal" pitchFamily="18" charset="0"/>
                <a:ea typeface="Calibri" pitchFamily="34" charset="0"/>
                <a:cs typeface="Mangal" pitchFamily="18" charset="0"/>
              </a:rPr>
              <a:t>धोरण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angal" pitchFamily="18" charset="0"/>
              <a:ea typeface="Calibri" pitchFamily="34" charset="0"/>
              <a:cs typeface="Mangal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sz="2800" b="1" dirty="0" smtClean="0">
                <a:latin typeface="Mangal" pitchFamily="18" charset="0"/>
                <a:cs typeface="Mangal" pitchFamily="18" charset="0"/>
              </a:rPr>
              <a:t>                               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981200" y="3810000"/>
            <a:ext cx="76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191000" y="3810000"/>
            <a:ext cx="45719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629400" y="3810000"/>
            <a:ext cx="76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2092</TotalTime>
  <Words>484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Shri Amolak Jain Vidya Prasarak Mandal’s  S.K.Gandhi Arts, P.H.Gandhi Com.and Amolak Science College, Kada, Tq.Ashti,  Dist. Beed  Pin-414202</vt:lpstr>
      <vt:lpstr>Slide 2</vt:lpstr>
      <vt:lpstr>SYLLABUS</vt:lpstr>
      <vt:lpstr>SYLLABUS</vt:lpstr>
      <vt:lpstr>प्रस्तावना</vt:lpstr>
      <vt:lpstr>स्थुल अर्थशास्त्र म्हणजे काय व्याख्या</vt:lpstr>
      <vt:lpstr>स्थुल अर्थशास्त्राची व्याप्ती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TECHNOLOGICAL TRENDS IN ACCOUNTING (THEORY)</dc:title>
  <dc:creator>Shree</dc:creator>
  <cp:lastModifiedBy>Shree</cp:lastModifiedBy>
  <cp:revision>379</cp:revision>
  <dcterms:created xsi:type="dcterms:W3CDTF">2020-08-10T05:37:58Z</dcterms:created>
  <dcterms:modified xsi:type="dcterms:W3CDTF">2020-12-09T07:01:38Z</dcterms:modified>
</cp:coreProperties>
</file>